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2.xml" ContentType="application/vnd.openxmlformats-officedocument.presentationml.notesSlide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embeddedFontLst>
    <p:embeddedFont>
      <p:font typeface="Calibri" pitchFamily="34" charset="0"/>
      <p:regular r:id="rId25"/>
      <p:bold r:id="rId26"/>
      <p:italic r:id="rId27"/>
      <p:boldItalic r:id="rId28"/>
    </p:embeddedFont>
    <p:embeddedFont>
      <p:font typeface="Libre Baskerville" charset="0"/>
      <p:regular r:id="rId29"/>
      <p:bold r:id="rId30"/>
      <p:italic r:id="rId31"/>
    </p:embeddedFont>
    <p:embeddedFont>
      <p:font typeface="Source Sans Pro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709" userDrawn="1">
          <p15:clr>
            <a:srgbClr val="A4A3A4"/>
          </p15:clr>
        </p15:guide>
        <p15:guide id="2" pos="3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-1416" y="-108"/>
      </p:cViewPr>
      <p:guideLst>
        <p:guide orient="horz" pos="709"/>
        <p:guide pos="3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png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2286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4572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6858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9144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11430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13716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16002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18288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9639095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2679719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34198896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912088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6608046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8959650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4235094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3756929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7914797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35201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38611136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3822624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802545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3002678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34511759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74771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2459381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859255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615012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bg>
      <p:bgPr>
        <a:solidFill>
          <a:srgbClr val="FFFFF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" name="Shape 15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6" name="Shape 16"/>
          <p:cNvSpPr/>
          <p:nvPr/>
        </p:nvSpPr>
        <p:spPr>
          <a:xfrm>
            <a:off x="-21441" y="2405060"/>
            <a:ext cx="9186882" cy="2138363"/>
          </a:xfrm>
          <a:prstGeom prst="rect">
            <a:avLst/>
          </a:prstGeom>
          <a:solidFill>
            <a:srgbClr val="E2EAE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525460" y="511175"/>
            <a:ext cx="5248278" cy="8534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ct val="25000"/>
              <a:buFont typeface="Calibri"/>
              <a:buNone/>
            </a:pPr>
            <a:r>
              <a:rPr lang="en-US" sz="2600" b="0" i="0" u="none" strike="noStrike" cap="none">
                <a:solidFill>
                  <a:srgbClr val="323232"/>
                </a:solidFill>
                <a:latin typeface="Calibri"/>
                <a:ea typeface="Calibri"/>
                <a:cs typeface="Calibri"/>
                <a:sym typeface="Calibri"/>
              </a:rPr>
              <a:t>Четвертая конференция разработчиков ПО«DevParty»</a:t>
            </a:r>
          </a:p>
        </p:txBody>
      </p:sp>
      <p:pic>
        <p:nvPicPr>
          <p:cNvPr id="18" name="Shape 18"/>
          <p:cNvPicPr preferRelativeResize="0"/>
          <p:nvPr/>
        </p:nvPicPr>
        <p:blipFill rotWithShape="1">
          <a:blip r:embed="rId2">
            <a:alphaModFix/>
          </a:blip>
          <a:srcRect t="3626" b="3627"/>
          <a:stretch/>
        </p:blipFill>
        <p:spPr>
          <a:xfrm>
            <a:off x="6793543" y="254967"/>
            <a:ext cx="1829126" cy="169642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>
            <a:off x="552450" y="1752599"/>
            <a:ext cx="4346575" cy="383538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Calibri"/>
              <a:buNone/>
            </a:pPr>
            <a:r>
              <a:rPr lang="en-US" sz="20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2 апреля 2016 года, Вологда</a:t>
            </a:r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257239"/>
            <a:ext cx="2133599" cy="198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Pr>
        <a:solidFill>
          <a:srgbClr val="FFFFF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146050" y="6339789"/>
            <a:ext cx="457200" cy="198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1430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65137" y="1447800"/>
            <a:ext cx="8221663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146050" y="6338201"/>
            <a:ext cx="457200" cy="198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Pr>
        <a:solidFill>
          <a:srgbClr val="FFFFFF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0" name="Shape 30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1430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465137" y="1447800"/>
            <a:ext cx="8221663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146050" y="6339789"/>
            <a:ext cx="457200" cy="198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Pr>
        <a:solidFill>
          <a:srgbClr val="FFFFFF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6" name="Shape 36"/>
          <p:cNvSpPr/>
          <p:nvPr/>
        </p:nvSpPr>
        <p:spPr>
          <a:xfrm rot="10800000" flipH="1">
            <a:off x="68261" y="4683124"/>
            <a:ext cx="9007475" cy="920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7" name="Shape 37"/>
          <p:cNvSpPr/>
          <p:nvPr/>
        </p:nvSpPr>
        <p:spPr>
          <a:xfrm>
            <a:off x="68261" y="4649787"/>
            <a:ext cx="9007475" cy="46040"/>
          </a:xfrm>
          <a:prstGeom prst="rect">
            <a:avLst/>
          </a:prstGeom>
          <a:solidFill>
            <a:srgbClr val="F6C0AA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8" name="Shape 38"/>
          <p:cNvSpPr/>
          <p:nvPr/>
        </p:nvSpPr>
        <p:spPr>
          <a:xfrm>
            <a:off x="68261" y="4773612"/>
            <a:ext cx="9007475" cy="47627"/>
          </a:xfrm>
          <a:prstGeom prst="rect">
            <a:avLst/>
          </a:prstGeom>
          <a:solidFill>
            <a:srgbClr val="604878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1430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65137" y="1447800"/>
            <a:ext cx="8221663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146050" y="6338201"/>
            <a:ext cx="457200" cy="198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" name="Shape 7"/>
          <p:cNvSpPr/>
          <p:nvPr/>
        </p:nvSpPr>
        <p:spPr>
          <a:xfrm rot="10800000" flipH="1">
            <a:off x="69850" y="2376486"/>
            <a:ext cx="9013825" cy="920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" name="Shape 8"/>
          <p:cNvSpPr/>
          <p:nvPr/>
        </p:nvSpPr>
        <p:spPr>
          <a:xfrm>
            <a:off x="69850" y="2341560"/>
            <a:ext cx="9013825" cy="46040"/>
          </a:xfrm>
          <a:prstGeom prst="rect">
            <a:avLst/>
          </a:prstGeom>
          <a:solidFill>
            <a:srgbClr val="F6C0AA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" name="Shape 9"/>
          <p:cNvSpPr/>
          <p:nvPr/>
        </p:nvSpPr>
        <p:spPr>
          <a:xfrm>
            <a:off x="68260" y="2468560"/>
            <a:ext cx="9015415" cy="46040"/>
          </a:xfrm>
          <a:prstGeom prst="rect">
            <a:avLst/>
          </a:prstGeom>
          <a:solidFill>
            <a:srgbClr val="604878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1430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65137" y="1447800"/>
            <a:ext cx="8221663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46050" y="6338201"/>
            <a:ext cx="457200" cy="198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oleObject" Target="../embeddings/oleObject3.bin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7.png"/><Relationship Id="rId4" Type="http://schemas.openxmlformats.org/officeDocument/2006/relationships/oleObject" Target="../embeddings/oleObject4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5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4294967295"/>
          </p:nvPr>
        </p:nvSpPr>
        <p:spPr>
          <a:xfrm>
            <a:off x="1343920" y="5116227"/>
            <a:ext cx="4509030" cy="601664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ru-RU" sz="3200" b="0" i="0" u="none" strike="noStrike" cap="none" dirty="0">
                <a:solidFill>
                  <a:srgbClr val="0D0D0D"/>
                </a:solidFill>
                <a:latin typeface="Calibri"/>
                <a:ea typeface="Calibri"/>
                <a:cs typeface="Calibri"/>
                <a:sym typeface="Calibri"/>
              </a:rPr>
              <a:t>Владимир </a:t>
            </a:r>
            <a:r>
              <a:rPr lang="ru-RU" sz="3200" b="0" i="0" u="none" strike="noStrike" cap="none" dirty="0" err="1">
                <a:solidFill>
                  <a:srgbClr val="0D0D0D"/>
                </a:solidFill>
                <a:latin typeface="Calibri"/>
                <a:ea typeface="Calibri"/>
                <a:cs typeface="Calibri"/>
                <a:sym typeface="Calibri"/>
              </a:rPr>
              <a:t>Варнавский</a:t>
            </a:r>
            <a:endParaRPr lang="en-US" sz="3200" b="0" i="0" u="none" strike="noStrike" cap="none" dirty="0">
              <a:solidFill>
                <a:srgbClr val="0D0D0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 txBox="1">
            <a:spLocks noGrp="1"/>
          </p:cNvSpPr>
          <p:nvPr>
            <p:ph type="title" idx="4294967295"/>
          </p:nvPr>
        </p:nvSpPr>
        <p:spPr>
          <a:xfrm>
            <a:off x="516464" y="2501899"/>
            <a:ext cx="8115300" cy="194469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25000"/>
              <a:buFont typeface="Calibri"/>
              <a:buNone/>
            </a:pPr>
            <a:r>
              <a:rPr lang="ru-RU" sz="4000" b="0" i="0" u="none" strike="noStrike" cap="none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Как запускать проекты вовремя</a:t>
            </a:r>
            <a:endParaRPr lang="en-US" sz="4000" b="0" i="0" u="none" strike="noStrike" cap="none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63" y="5078090"/>
            <a:ext cx="822569" cy="962250"/>
          </a:xfrm>
          <a:prstGeom prst="rect">
            <a:avLst/>
          </a:prstGeom>
        </p:spPr>
      </p:pic>
      <p:sp>
        <p:nvSpPr>
          <p:cNvPr id="6" name="Shape 46"/>
          <p:cNvSpPr txBox="1">
            <a:spLocks/>
          </p:cNvSpPr>
          <p:nvPr/>
        </p:nvSpPr>
        <p:spPr>
          <a:xfrm>
            <a:off x="1420118" y="5641691"/>
            <a:ext cx="2808755" cy="48948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2000" dirty="0">
                <a:solidFill>
                  <a:schemeClr val="tx1"/>
                </a:solidFill>
              </a:rPr>
              <a:t>руководитель студии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3" y="299059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Внутренние страницы</a:t>
            </a:r>
            <a:endParaRPr lang="en-US" sz="54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hape 46"/>
          <p:cNvSpPr txBox="1">
            <a:spLocks/>
          </p:cNvSpPr>
          <p:nvPr/>
        </p:nvSpPr>
        <p:spPr>
          <a:xfrm>
            <a:off x="600076" y="5748382"/>
            <a:ext cx="4305300" cy="539675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FF0000"/>
                </a:solidFill>
              </a:rPr>
              <a:t>+ 4 недели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7170" name="Picture 2" descr="http://img-fotki.yandex.ru/get/4604/167183485.184/0_a3c84_7ed2ba8_X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0076" y="1322997"/>
            <a:ext cx="5724524" cy="432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860208663"/>
              </p:ext>
            </p:extLst>
          </p:nvPr>
        </p:nvGraphicFramePr>
        <p:xfrm>
          <a:off x="6424613" y="3076575"/>
          <a:ext cx="2482735" cy="2397124"/>
        </p:xfrm>
        <a:graphic>
          <a:graphicData uri="http://schemas.openxmlformats.org/presentationml/2006/ole">
            <p:oleObj spid="_x0000_s7185" name="Image" r:id="rId5" imgW="4787302" imgH="4622222" progId="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786334602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Вёрстка, программирование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hape 46"/>
          <p:cNvSpPr txBox="1">
            <a:spLocks/>
          </p:cNvSpPr>
          <p:nvPr/>
        </p:nvSpPr>
        <p:spPr>
          <a:xfrm>
            <a:off x="600076" y="5748382"/>
            <a:ext cx="4305300" cy="539675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FF0000"/>
                </a:solidFill>
              </a:rPr>
              <a:t>+ 6 недель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10242" name="Picture 2" descr="http://www.gtalk.kz/wp-content/uploads/2011/11/%D1%84%D0%BE%D1%82%D0%BE%D1%88%D0%BE%D0%BF-%D0%B2%D0%B5%D1%80%D1%81%D1%82%D0%BA%D0%B0-%D1%81%D0%B0%D0%B9%D1%82%D0%B0-%D1%81-%D0%BD%D1%83%D0%BB%D1%8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0076" y="1504950"/>
            <a:ext cx="7248524" cy="3841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02162413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Доработки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hape 46"/>
          <p:cNvSpPr txBox="1">
            <a:spLocks/>
          </p:cNvSpPr>
          <p:nvPr/>
        </p:nvSpPr>
        <p:spPr>
          <a:xfrm>
            <a:off x="600076" y="5748382"/>
            <a:ext cx="4305300" cy="539675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FF0000"/>
                </a:solidFill>
              </a:rPr>
              <a:t>+ 9 недель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11266" name="Picture 2" descr="http://s00.yaplakal.com/pics/pics_preview/7/8/7/66778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0076" y="1595437"/>
            <a:ext cx="4061586" cy="2671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http://auto.vercity.ru/magazine/img/art/63636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93361" y="1595437"/>
            <a:ext cx="4061586" cy="2671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819505004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956033177"/>
              </p:ext>
            </p:extLst>
          </p:nvPr>
        </p:nvGraphicFramePr>
        <p:xfrm>
          <a:off x="5310013" y="646289"/>
          <a:ext cx="3705341" cy="2646186"/>
        </p:xfrm>
        <a:graphic>
          <a:graphicData uri="http://schemas.openxmlformats.org/presentationml/2006/ole">
            <p:oleObj spid="_x0000_s12303" name="Image" r:id="rId4" imgW="5193651" imgH="3707937" progId="">
              <p:embed/>
            </p:oleObj>
          </a:graphicData>
        </a:graphic>
      </p:graphicFrame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Запуск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hape 46"/>
          <p:cNvSpPr txBox="1">
            <a:spLocks/>
          </p:cNvSpPr>
          <p:nvPr/>
        </p:nvSpPr>
        <p:spPr>
          <a:xfrm>
            <a:off x="600076" y="5748382"/>
            <a:ext cx="4305300" cy="539675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FF0000"/>
                </a:solidFill>
              </a:rPr>
              <a:t>+ </a:t>
            </a:r>
            <a:r>
              <a:rPr lang="en-US" sz="3200" dirty="0">
                <a:solidFill>
                  <a:srgbClr val="FF0000"/>
                </a:solidFill>
              </a:rPr>
              <a:t>10</a:t>
            </a:r>
            <a:r>
              <a:rPr lang="ru-RU" sz="3200" dirty="0">
                <a:solidFill>
                  <a:srgbClr val="FF0000"/>
                </a:solidFill>
              </a:rPr>
              <a:t> недель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12290" name="Picture 2" descr="http://deploybot.com/assets/guides/_724x455_crop_center-center/laravel@2x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66584" y="1125538"/>
            <a:ext cx="6896100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22487808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План — это иллюзия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Рисунок 5" descr="http://gallery.mailchimp.com/833bf5395122c8de57f99f863/images/b7d59959-e68c-4df3-bf08-a7cc85249f02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0076" y="3747401"/>
            <a:ext cx="5238115" cy="629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 descr="http://gallery.mailchimp.com/833bf5395122c8de57f99f863/images/607ffa60-73c4-498c-b87e-38ed05b2411e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6263" y="4738222"/>
            <a:ext cx="5238115" cy="629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 descr="http://gallery.mailchimp.com/833bf5395122c8de57f99f863/images/e2d8c449-7a32-4fd7-a0f9-6fe625bc6084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0075" y="5776595"/>
            <a:ext cx="5238115" cy="62928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500062" y="1564281"/>
            <a:ext cx="704263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dirty="0"/>
              <a:t>Описывает идеальную ситуацию</a:t>
            </a:r>
          </a:p>
          <a:p>
            <a:pPr lvl="0"/>
            <a:endParaRPr lang="ru-RU" dirty="0"/>
          </a:p>
          <a:p>
            <a:pPr lvl="0"/>
            <a:r>
              <a:rPr lang="ru-RU" dirty="0"/>
              <a:t>Является предметом переговоров. «А давайте не за два месяца, а за полтора»</a:t>
            </a:r>
          </a:p>
          <a:p>
            <a:pPr lvl="0"/>
            <a:endParaRPr lang="ru-RU" dirty="0"/>
          </a:p>
          <a:p>
            <a:pPr lvl="0"/>
            <a:r>
              <a:rPr lang="ru-RU" dirty="0"/>
              <a:t>Исполнители не любят план</a:t>
            </a:r>
          </a:p>
          <a:p>
            <a:pPr lvl="0"/>
            <a:endParaRPr lang="ru-RU" dirty="0"/>
          </a:p>
          <a:p>
            <a:pPr lvl="0"/>
            <a:r>
              <a:rPr lang="ru-RU" dirty="0"/>
              <a:t>К концу проекта все забыли про план. Лишь бы сделали. </a:t>
            </a:r>
          </a:p>
        </p:txBody>
      </p:sp>
    </p:spTree>
    <p:extLst>
      <p:ext uri="{BB962C8B-B14F-4D97-AF65-F5344CB8AC3E}">
        <p14:creationId xmlns:p14="http://schemas.microsoft.com/office/powerpoint/2010/main" xmlns="" val="14073777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Что зафиксировать?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Shape 46"/>
          <p:cNvSpPr txBox="1">
            <a:spLocks/>
          </p:cNvSpPr>
          <p:nvPr/>
        </p:nvSpPr>
        <p:spPr>
          <a:xfrm>
            <a:off x="428624" y="1432000"/>
            <a:ext cx="7820025" cy="352100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714375" lvl="0" indent="-398463"/>
            <a:r>
              <a:rPr lang="ru-RU" dirty="0"/>
              <a:t>Организация </a:t>
            </a:r>
            <a:r>
              <a:rPr lang="en-US" dirty="0"/>
              <a:t>DEV Party</a:t>
            </a:r>
            <a:r>
              <a:rPr lang="ru-RU" dirty="0"/>
              <a:t>;</a:t>
            </a:r>
          </a:p>
          <a:p>
            <a:pPr marL="714375" lvl="0" indent="-398463"/>
            <a:r>
              <a:rPr lang="ru-RU" dirty="0"/>
              <a:t>Открытие техподдержки;</a:t>
            </a:r>
          </a:p>
          <a:p>
            <a:pPr marL="714375" lvl="0" indent="-398463"/>
            <a:r>
              <a:rPr lang="ru-RU" dirty="0"/>
              <a:t>Деревня «</a:t>
            </a:r>
            <a:r>
              <a:rPr lang="ru-RU" dirty="0" err="1"/>
              <a:t>Харе</a:t>
            </a:r>
            <a:r>
              <a:rPr lang="ru-RU" dirty="0"/>
              <a:t> </a:t>
            </a:r>
            <a:r>
              <a:rPr lang="ru-RU" dirty="0" err="1"/>
              <a:t>Кринша</a:t>
            </a:r>
            <a:r>
              <a:rPr lang="ru-RU" dirty="0"/>
              <a:t>» на фестивале «</a:t>
            </a:r>
            <a:r>
              <a:rPr lang="ru-RU" dirty="0" err="1"/>
              <a:t>Фьюжн</a:t>
            </a:r>
            <a:r>
              <a:rPr lang="ru-RU" dirty="0"/>
              <a:t>»;</a:t>
            </a:r>
          </a:p>
          <a:p>
            <a:pPr marL="714375" lvl="0" indent="-398463"/>
            <a:r>
              <a:rPr lang="ru-RU" dirty="0"/>
              <a:t>Новый год в детском доме;</a:t>
            </a:r>
          </a:p>
          <a:p>
            <a:pPr marL="714375" lvl="0" indent="-398463"/>
            <a:r>
              <a:rPr lang="ru-RU" dirty="0"/>
              <a:t>Открытие торговой точки;</a:t>
            </a:r>
          </a:p>
          <a:p>
            <a:pPr marL="714375" lvl="0" indent="-398463"/>
            <a:r>
              <a:rPr lang="ru-RU" dirty="0"/>
              <a:t>Отпуск с женой на юге.</a:t>
            </a:r>
          </a:p>
        </p:txBody>
      </p:sp>
    </p:spTree>
    <p:extLst>
      <p:ext uri="{BB962C8B-B14F-4D97-AF65-F5344CB8AC3E}">
        <p14:creationId xmlns:p14="http://schemas.microsoft.com/office/powerpoint/2010/main" xmlns="" val="1744208512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Фиксируем время и деньги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14" name="Picture 2" descr="http://uphillwriting.org/wp-content/uploads/2012/06/Clock-on-the-W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3562" y="2359740"/>
            <a:ext cx="2467897" cy="2467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http://murmolka.com/images/92d6/http---std3.ru-c5-b2-1414096150-c5b296793ff448b068efdf89623b246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479799" y="1939776"/>
            <a:ext cx="5133975" cy="288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959996117"/>
      </p:ext>
    </p:extLst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 err="1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Флексим</a:t>
            </a: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 функциональность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Рисунок 4" descr="http://gallery.mailchimp.com/833bf5395122c8de57f99f863/images/3f081d12-cb7f-4eb0-98e1-eaa90fc2b210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22934" y="2379332"/>
            <a:ext cx="3583305" cy="734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 descr="http://gallery.mailchimp.com/833bf5395122c8de57f99f863/images/f7bc1efd-fe06-406d-aa3e-534a944d2b98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204777" y="1818957"/>
            <a:ext cx="2468245" cy="1416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 descr="http://gallery.mailchimp.com/833bf5395122c8de57f99f863/images/1c841c73-e5b8-48e5-877f-a2fa2311cd47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299709" y="4274820"/>
            <a:ext cx="2447290" cy="1305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/>
          <p:cNvPicPr/>
          <p:nvPr/>
        </p:nvPicPr>
        <p:blipFill>
          <a:blip r:embed="rId6"/>
          <a:stretch>
            <a:fillRect/>
          </a:stretch>
        </p:blipFill>
        <p:spPr>
          <a:xfrm>
            <a:off x="500062" y="4170362"/>
            <a:ext cx="3829050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70664520"/>
      </p:ext>
    </p:extLst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Сложности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86" name="Picture 2" descr="http://www.counsellingpsychotherapy.com.au/wp-content/uploads/2014/11/shutterstock_18200588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80999" y="1709738"/>
            <a:ext cx="3508375" cy="278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334485" y="2837896"/>
            <a:ext cx="44529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sz="2800" dirty="0"/>
              <a:t>Не все клиенты захотят </a:t>
            </a:r>
          </a:p>
          <a:p>
            <a:pPr lvl="0"/>
            <a:r>
              <a:rPr lang="ru-RU" sz="2800" dirty="0"/>
              <a:t>работать по ФФФ</a:t>
            </a: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576263" y="4495388"/>
            <a:ext cx="78731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172018738"/>
      </p:ext>
    </p:extLst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 err="1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Флексить</a:t>
            </a: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 больно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13162" y="3541281"/>
            <a:ext cx="44529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sz="2800" dirty="0"/>
              <a:t>Договориться с клиентом о </a:t>
            </a:r>
            <a:r>
              <a:rPr lang="ru-RU" sz="2800" dirty="0" err="1"/>
              <a:t>флексе</a:t>
            </a:r>
            <a:r>
              <a:rPr lang="ru-RU" sz="2800" dirty="0"/>
              <a:t> очень сложно</a:t>
            </a:r>
          </a:p>
        </p:txBody>
      </p:sp>
      <p:pic>
        <p:nvPicPr>
          <p:cNvPr id="18434" name="Picture 2" descr="http://2.bp.blogspot.com/-o1A1lv6oU3U/VjdUI1kg6JI/AAAAAAAAAMc/mg_Z0w8eRMM/s1600/b3995f5b-e80d-4b38-b58b-b4f9c1281d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00062" y="2396251"/>
            <a:ext cx="3089275" cy="229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536305223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 idx="4294967295"/>
          </p:nvPr>
        </p:nvSpPr>
        <p:spPr>
          <a:xfrm>
            <a:off x="576263" y="308584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400" b="0" i="0" u="none" strike="noStrike" cap="none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Что такое проект?</a:t>
            </a:r>
            <a:endParaRPr lang="en-US" sz="5400" b="0" i="0" u="none" strike="noStrike" cap="none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8" name="Picture 4" descr="http://www.synagila.com/wp-content/uploads/2014/01/web-develop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6263" y="1332523"/>
            <a:ext cx="6434137" cy="4825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Не все сотрудники готовы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89362" y="3541281"/>
            <a:ext cx="48720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sz="2800" dirty="0"/>
              <a:t>С некоторыми приходится расставаться</a:t>
            </a:r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082235760"/>
              </p:ext>
            </p:extLst>
          </p:nvPr>
        </p:nvGraphicFramePr>
        <p:xfrm>
          <a:off x="576263" y="2445906"/>
          <a:ext cx="3182988" cy="2190750"/>
        </p:xfrm>
        <a:graphic>
          <a:graphicData uri="http://schemas.openxmlformats.org/presentationml/2006/ole">
            <p:oleObj spid="_x0000_s19465" name="Image" r:id="rId4" imgW="7619048" imgH="5244444" progId="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935036436"/>
      </p:ext>
    </p:extLst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2" y="299059"/>
            <a:ext cx="8407285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2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Отношения</a:t>
            </a:r>
            <a:endParaRPr lang="en-US" sz="52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84" name="Picture 4" descr="http://cfbhuddle.com/wp-content/uploads/2014/07/The_Teenage_Mutant_Ninja_Turtles_Based_on_Pi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1477168"/>
            <a:ext cx="6276975" cy="470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791773549"/>
      </p:ext>
    </p:extLst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6"/>
          <p:cNvSpPr txBox="1">
            <a:spLocks/>
          </p:cNvSpPr>
          <p:nvPr/>
        </p:nvSpPr>
        <p:spPr>
          <a:xfrm>
            <a:off x="378003" y="5412442"/>
            <a:ext cx="4509030" cy="601664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smtClean="0">
                <a:solidFill>
                  <a:srgbClr val="0D0D0D"/>
                </a:solidFill>
              </a:rPr>
              <a:t>Владимир Варнавский</a:t>
            </a:r>
            <a:endParaRPr lang="en-US" sz="3200" dirty="0">
              <a:solidFill>
                <a:srgbClr val="0D0D0D"/>
              </a:solidFill>
            </a:endParaRPr>
          </a:p>
        </p:txBody>
      </p:sp>
      <p:sp>
        <p:nvSpPr>
          <p:cNvPr id="5" name="Shape 46"/>
          <p:cNvSpPr txBox="1">
            <a:spLocks/>
          </p:cNvSpPr>
          <p:nvPr/>
        </p:nvSpPr>
        <p:spPr>
          <a:xfrm>
            <a:off x="682579" y="6014106"/>
            <a:ext cx="4443211" cy="48948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ct val="25000"/>
              <a:buFont typeface="Noto Sans Symbols"/>
              <a:buNone/>
            </a:pPr>
            <a:r>
              <a:rPr lang="en-US" sz="2000" dirty="0" smtClean="0">
                <a:solidFill>
                  <a:schemeClr val="tx1"/>
                </a:solidFill>
              </a:rPr>
              <a:t>var@33kita.ru, +7-906-299-0044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6" name="Shape 46"/>
          <p:cNvSpPr txBox="1">
            <a:spLocks/>
          </p:cNvSpPr>
          <p:nvPr/>
        </p:nvSpPr>
        <p:spPr>
          <a:xfrm>
            <a:off x="649669" y="389681"/>
            <a:ext cx="4509030" cy="601664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 smtClean="0">
                <a:solidFill>
                  <a:srgbClr val="0D0D0D"/>
                </a:solidFill>
              </a:rPr>
              <a:t>Почитать:</a:t>
            </a:r>
            <a:endParaRPr lang="en-US" sz="3200" dirty="0">
              <a:solidFill>
                <a:srgbClr val="0D0D0D"/>
              </a:solidFill>
            </a:endParaRPr>
          </a:p>
        </p:txBody>
      </p:sp>
      <p:sp>
        <p:nvSpPr>
          <p:cNvPr id="7" name="Shape 46"/>
          <p:cNvSpPr txBox="1">
            <a:spLocks/>
          </p:cNvSpPr>
          <p:nvPr/>
        </p:nvSpPr>
        <p:spPr>
          <a:xfrm>
            <a:off x="682579" y="991345"/>
            <a:ext cx="7096260" cy="2292768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Сайт студии Артёма Горбунова, раздел «Советы»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Роланд </a:t>
            </a:r>
            <a:r>
              <a:rPr lang="ru-RU" sz="2000" dirty="0" err="1" smtClean="0">
                <a:solidFill>
                  <a:schemeClr val="tx1"/>
                </a:solidFill>
              </a:rPr>
              <a:t>Хантфорд</a:t>
            </a:r>
            <a:r>
              <a:rPr lang="ru-RU" sz="2000" dirty="0">
                <a:solidFill>
                  <a:schemeClr val="tx1"/>
                </a:solidFill>
              </a:rPr>
              <a:t>:</a:t>
            </a:r>
            <a:r>
              <a:rPr lang="ru-RU" sz="2000" dirty="0" smtClean="0">
                <a:solidFill>
                  <a:schemeClr val="tx1"/>
                </a:solidFill>
              </a:rPr>
              <a:t> «Гонка лидеров»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Большие планы: Как запускать проекты вовремя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Майк </a:t>
            </a:r>
            <a:r>
              <a:rPr lang="ru-RU" sz="2000" dirty="0" err="1" smtClean="0">
                <a:solidFill>
                  <a:schemeClr val="tx1"/>
                </a:solidFill>
              </a:rPr>
              <a:t>Монтейро</a:t>
            </a:r>
            <a:r>
              <a:rPr lang="ru-RU" sz="2000" dirty="0">
                <a:solidFill>
                  <a:schemeClr val="tx1"/>
                </a:solidFill>
              </a:rPr>
              <a:t>:</a:t>
            </a:r>
            <a:r>
              <a:rPr lang="ru-RU" sz="2000" dirty="0" smtClean="0">
                <a:solidFill>
                  <a:schemeClr val="tx1"/>
                </a:solidFill>
              </a:rPr>
              <a:t> «Дизайн — это работа»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37 </a:t>
            </a:r>
            <a:r>
              <a:rPr lang="en-US" sz="2000" dirty="0" smtClean="0">
                <a:solidFill>
                  <a:schemeClr val="tx1"/>
                </a:solidFill>
              </a:rPr>
              <a:t>signals: «Getting real»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99715954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3" y="299059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Что такое проект?</a:t>
            </a:r>
            <a:endParaRPr lang="en-US" sz="54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46"/>
          <p:cNvSpPr txBox="1">
            <a:spLocks/>
          </p:cNvSpPr>
          <p:nvPr/>
        </p:nvSpPr>
        <p:spPr>
          <a:xfrm>
            <a:off x="305695" y="5689675"/>
            <a:ext cx="4509030" cy="546968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0D0D0D"/>
                </a:solidFill>
              </a:rPr>
              <a:t>Организация </a:t>
            </a:r>
            <a:r>
              <a:rPr lang="en-US" sz="3200" dirty="0">
                <a:solidFill>
                  <a:srgbClr val="0D0D0D"/>
                </a:solidFill>
              </a:rPr>
              <a:t>DEV party</a:t>
            </a:r>
          </a:p>
        </p:txBody>
      </p:sp>
      <p:pic>
        <p:nvPicPr>
          <p:cNvPr id="2052" name="Picture 4" descr="https://pp.vk.me/c624829/v624829664/2aa2a/lawroXFQgMI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6263" y="1378112"/>
            <a:ext cx="6462712" cy="4312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3" y="299059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Что такое проект?</a:t>
            </a:r>
            <a:endParaRPr lang="en-US" sz="54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46"/>
          <p:cNvSpPr txBox="1">
            <a:spLocks/>
          </p:cNvSpPr>
          <p:nvPr/>
        </p:nvSpPr>
        <p:spPr>
          <a:xfrm>
            <a:off x="477145" y="5699200"/>
            <a:ext cx="4509030" cy="546968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0D0D0D"/>
                </a:solidFill>
              </a:rPr>
              <a:t>Открытие техподдержки</a:t>
            </a:r>
            <a:endParaRPr lang="en-US" sz="3200" dirty="0">
              <a:solidFill>
                <a:srgbClr val="0D0D0D"/>
              </a:solidFill>
            </a:endParaRPr>
          </a:p>
        </p:txBody>
      </p:sp>
      <p:pic>
        <p:nvPicPr>
          <p:cNvPr id="3074" name="Picture 2" descr="http://im9.asset.yvimg.kz/userimages/osoba_ja/mLGVoKJ1h1w366ck66wHO34Hvqjie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6262" y="1322997"/>
            <a:ext cx="6544901" cy="436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153887003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3" y="299059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Что такое проект?</a:t>
            </a:r>
            <a:endParaRPr lang="en-US" sz="54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46"/>
          <p:cNvSpPr txBox="1">
            <a:spLocks/>
          </p:cNvSpPr>
          <p:nvPr/>
        </p:nvSpPr>
        <p:spPr>
          <a:xfrm>
            <a:off x="477145" y="5699200"/>
            <a:ext cx="8252518" cy="539675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0D0D0D"/>
                </a:solidFill>
              </a:rPr>
              <a:t>Деревня </a:t>
            </a:r>
            <a:r>
              <a:rPr lang="ru-RU" sz="3200" dirty="0" err="1">
                <a:solidFill>
                  <a:srgbClr val="0D0D0D"/>
                </a:solidFill>
              </a:rPr>
              <a:t>Харе</a:t>
            </a:r>
            <a:r>
              <a:rPr lang="ru-RU" sz="3200" dirty="0">
                <a:solidFill>
                  <a:srgbClr val="0D0D0D"/>
                </a:solidFill>
              </a:rPr>
              <a:t> </a:t>
            </a:r>
            <a:r>
              <a:rPr lang="ru-RU" sz="3200" dirty="0" err="1">
                <a:solidFill>
                  <a:srgbClr val="0D0D0D"/>
                </a:solidFill>
              </a:rPr>
              <a:t>Кринша</a:t>
            </a:r>
            <a:r>
              <a:rPr lang="ru-RU" sz="3200" dirty="0">
                <a:solidFill>
                  <a:srgbClr val="0D0D0D"/>
                </a:solidFill>
              </a:rPr>
              <a:t> на фестивале «</a:t>
            </a:r>
            <a:r>
              <a:rPr lang="ru-RU" sz="3200" dirty="0" err="1">
                <a:solidFill>
                  <a:srgbClr val="0D0D0D"/>
                </a:solidFill>
              </a:rPr>
              <a:t>Фьюжн</a:t>
            </a:r>
            <a:r>
              <a:rPr lang="ru-RU" sz="3200" dirty="0">
                <a:solidFill>
                  <a:srgbClr val="0D0D0D"/>
                </a:solidFill>
              </a:rPr>
              <a:t>»</a:t>
            </a:r>
            <a:endParaRPr lang="en-US" sz="3200" dirty="0">
              <a:solidFill>
                <a:srgbClr val="0D0D0D"/>
              </a:solidFill>
            </a:endParaRPr>
          </a:p>
        </p:txBody>
      </p:sp>
      <p:pic>
        <p:nvPicPr>
          <p:cNvPr id="4098" name="Picture 2" descr="https://pp.vk.me/c624329/v624329625/3dd3d/WG8vrJ5aOc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6262" y="1322997"/>
            <a:ext cx="6282763" cy="4191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641825034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3" y="299059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Что такое проект?</a:t>
            </a:r>
            <a:endParaRPr lang="en-US" sz="54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46"/>
          <p:cNvSpPr txBox="1">
            <a:spLocks/>
          </p:cNvSpPr>
          <p:nvPr/>
        </p:nvSpPr>
        <p:spPr>
          <a:xfrm>
            <a:off x="419100" y="5527750"/>
            <a:ext cx="4929188" cy="539675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0D0D0D"/>
                </a:solidFill>
              </a:rPr>
              <a:t>Новый год в детском доме</a:t>
            </a:r>
            <a:endParaRPr lang="en-US" sz="3200" dirty="0">
              <a:solidFill>
                <a:srgbClr val="0D0D0D"/>
              </a:solidFill>
            </a:endParaRPr>
          </a:p>
        </p:txBody>
      </p:sp>
      <p:pic>
        <p:nvPicPr>
          <p:cNvPr id="5122" name="Picture 2" descr="Команда утренник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6263" y="1322998"/>
            <a:ext cx="6233592" cy="412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876851468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3" y="299059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Что такое проект?</a:t>
            </a:r>
            <a:endParaRPr lang="en-US" sz="54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46"/>
          <p:cNvSpPr txBox="1">
            <a:spLocks/>
          </p:cNvSpPr>
          <p:nvPr/>
        </p:nvSpPr>
        <p:spPr>
          <a:xfrm>
            <a:off x="428624" y="1432000"/>
            <a:ext cx="7820025" cy="352100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714375" lvl="0" indent="-398463"/>
            <a:r>
              <a:rPr lang="ru-RU" dirty="0"/>
              <a:t>Организация </a:t>
            </a:r>
            <a:r>
              <a:rPr lang="en-US" dirty="0"/>
              <a:t>DEV Party</a:t>
            </a:r>
            <a:r>
              <a:rPr lang="ru-RU" dirty="0"/>
              <a:t>;</a:t>
            </a:r>
          </a:p>
          <a:p>
            <a:pPr marL="714375" lvl="0" indent="-398463"/>
            <a:r>
              <a:rPr lang="ru-RU" dirty="0"/>
              <a:t>Открытие техподдержки;</a:t>
            </a:r>
          </a:p>
          <a:p>
            <a:pPr marL="714375" lvl="0" indent="-398463"/>
            <a:r>
              <a:rPr lang="ru-RU" dirty="0"/>
              <a:t>Деревня «</a:t>
            </a:r>
            <a:r>
              <a:rPr lang="ru-RU" dirty="0" err="1"/>
              <a:t>Харе</a:t>
            </a:r>
            <a:r>
              <a:rPr lang="ru-RU" dirty="0"/>
              <a:t> </a:t>
            </a:r>
            <a:r>
              <a:rPr lang="ru-RU" dirty="0" err="1"/>
              <a:t>Кринша</a:t>
            </a:r>
            <a:r>
              <a:rPr lang="ru-RU" dirty="0"/>
              <a:t>» на фестивале «</a:t>
            </a:r>
            <a:r>
              <a:rPr lang="ru-RU" dirty="0" err="1"/>
              <a:t>Фьюжн</a:t>
            </a:r>
            <a:r>
              <a:rPr lang="ru-RU" dirty="0"/>
              <a:t>»;</a:t>
            </a:r>
          </a:p>
          <a:p>
            <a:pPr marL="714375" lvl="0" indent="-398463"/>
            <a:r>
              <a:rPr lang="ru-RU" dirty="0"/>
              <a:t>Новый год в детском доме;</a:t>
            </a:r>
          </a:p>
          <a:p>
            <a:pPr marL="714375" lvl="0" indent="-398463"/>
            <a:r>
              <a:rPr lang="ru-RU" dirty="0"/>
              <a:t>Открытие торговой точки;</a:t>
            </a:r>
          </a:p>
          <a:p>
            <a:pPr marL="714375" lvl="0" indent="-398463"/>
            <a:r>
              <a:rPr lang="ru-RU" dirty="0"/>
              <a:t>Отпуск с женой на юге.</a:t>
            </a:r>
          </a:p>
        </p:txBody>
      </p:sp>
    </p:spTree>
    <p:extLst>
      <p:ext uri="{BB962C8B-B14F-4D97-AF65-F5344CB8AC3E}">
        <p14:creationId xmlns:p14="http://schemas.microsoft.com/office/powerpoint/2010/main" xmlns="" val="1202354526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3" y="299059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Типичный </a:t>
            </a:r>
            <a:r>
              <a:rPr lang="en-US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IT-</a:t>
            </a:r>
            <a:r>
              <a:rPr lang="ru-RU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проект</a:t>
            </a:r>
            <a:endParaRPr lang="en-US" sz="54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08192087"/>
              </p:ext>
            </p:extLst>
          </p:nvPr>
        </p:nvGraphicFramePr>
        <p:xfrm>
          <a:off x="576263" y="1695450"/>
          <a:ext cx="4951413" cy="3048000"/>
        </p:xfrm>
        <a:graphic>
          <a:graphicData uri="http://schemas.openxmlformats.org/presentationml/2006/ole">
            <p:oleObj spid="_x0000_s6162" name="Image" r:id="rId4" imgW="4952381" imgH="3047619" progId="">
              <p:embed/>
            </p:oleObj>
          </a:graphicData>
        </a:graphic>
      </p:graphicFrame>
      <p:sp>
        <p:nvSpPr>
          <p:cNvPr id="5" name="Shape 46"/>
          <p:cNvSpPr txBox="1">
            <a:spLocks/>
          </p:cNvSpPr>
          <p:nvPr/>
        </p:nvSpPr>
        <p:spPr>
          <a:xfrm>
            <a:off x="390525" y="5115902"/>
            <a:ext cx="4305300" cy="539675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0D0D0D"/>
                </a:solidFill>
              </a:rPr>
              <a:t>Подписываем договор</a:t>
            </a:r>
            <a:endParaRPr lang="en-US" sz="3200" dirty="0">
              <a:solidFill>
                <a:srgbClr val="0D0D0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04044985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500063" y="299059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Clr>
                <a:srgbClr val="404040"/>
              </a:buClr>
              <a:buSzPct val="25000"/>
              <a:buFont typeface="Calibri"/>
              <a:buNone/>
            </a:pPr>
            <a:r>
              <a:rPr lang="ru-RU" sz="54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Главная страница</a:t>
            </a:r>
            <a:endParaRPr lang="en-US" sz="54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hape 46"/>
          <p:cNvSpPr txBox="1">
            <a:spLocks/>
          </p:cNvSpPr>
          <p:nvPr/>
        </p:nvSpPr>
        <p:spPr>
          <a:xfrm>
            <a:off x="600076" y="5748382"/>
            <a:ext cx="4305300" cy="539675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ct val="25000"/>
              <a:buFont typeface="Noto Sans Symbols"/>
              <a:buNone/>
            </a:pPr>
            <a:r>
              <a:rPr lang="ru-RU" sz="3200" dirty="0">
                <a:solidFill>
                  <a:srgbClr val="FF0000"/>
                </a:solidFill>
              </a:rPr>
              <a:t>+ неделя к сроку</a:t>
            </a:r>
            <a:endParaRPr lang="en-US" sz="3200" dirty="0">
              <a:solidFill>
                <a:srgbClr val="FF0000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039340599"/>
              </p:ext>
            </p:extLst>
          </p:nvPr>
        </p:nvGraphicFramePr>
        <p:xfrm>
          <a:off x="500064" y="1322998"/>
          <a:ext cx="4538662" cy="4425384"/>
        </p:xfrm>
        <a:graphic>
          <a:graphicData uri="http://schemas.openxmlformats.org/presentationml/2006/ole">
            <p:oleObj spid="_x0000_s8207" name="Image" r:id="rId4" imgW="7619048" imgH="7441270" progId="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10802876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Equity">
  <a:themeElements>
    <a:clrScheme name="Equit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7F09"/>
      </a:accent1>
      <a:accent2>
        <a:srgbClr val="9F2936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267</Words>
  <Application>Microsoft Office PowerPoint</Application>
  <PresentationFormat>Экран (4:3)</PresentationFormat>
  <Paragraphs>64</Paragraphs>
  <Slides>22</Slides>
  <Notes>22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9" baseType="lpstr">
      <vt:lpstr>Arial</vt:lpstr>
      <vt:lpstr>Calibri</vt:lpstr>
      <vt:lpstr>Noto Sans Symbols</vt:lpstr>
      <vt:lpstr>Libre Baskerville</vt:lpstr>
      <vt:lpstr>Source Sans Pro</vt:lpstr>
      <vt:lpstr>Equity</vt:lpstr>
      <vt:lpstr>Image</vt:lpstr>
      <vt:lpstr>Как запускать проекты вовремя</vt:lpstr>
      <vt:lpstr>Что такое проект?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 запускать проекты вовремя</dc:title>
  <cp:lastModifiedBy>1</cp:lastModifiedBy>
  <cp:revision>19</cp:revision>
  <dcterms:modified xsi:type="dcterms:W3CDTF">2016-04-02T09:31:21Z</dcterms:modified>
</cp:coreProperties>
</file>